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5" r:id="rId6"/>
    <p:sldId id="263" r:id="rId7"/>
    <p:sldId id="266" r:id="rId8"/>
    <p:sldId id="267" r:id="rId9"/>
    <p:sldId id="259" r:id="rId10"/>
    <p:sldId id="261" r:id="rId11"/>
    <p:sldId id="260" r:id="rId12"/>
    <p:sldId id="262" r:id="rId13"/>
    <p:sldId id="268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5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C0F7-1209-4D0B-ADAD-088B758C3CAC}" type="datetimeFigureOut">
              <a:rPr lang="nl-NL" smtClean="0"/>
              <a:t>15-2-2016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469F-F74A-455C-A17F-D3D9EE7A6C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C0F7-1209-4D0B-ADAD-088B758C3CAC}" type="datetimeFigureOut">
              <a:rPr lang="nl-NL" smtClean="0"/>
              <a:t>15-2-2016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469F-F74A-455C-A17F-D3D9EE7A6C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C0F7-1209-4D0B-ADAD-088B758C3CAC}" type="datetimeFigureOut">
              <a:rPr lang="nl-NL" smtClean="0"/>
              <a:t>15-2-2016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469F-F74A-455C-A17F-D3D9EE7A6C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C0F7-1209-4D0B-ADAD-088B758C3CAC}" type="datetimeFigureOut">
              <a:rPr lang="nl-NL" smtClean="0"/>
              <a:t>15-2-2016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469F-F74A-455C-A17F-D3D9EE7A6C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C0F7-1209-4D0B-ADAD-088B758C3CAC}" type="datetimeFigureOut">
              <a:rPr lang="nl-NL" smtClean="0"/>
              <a:t>15-2-2016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469F-F74A-455C-A17F-D3D9EE7A6C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C0F7-1209-4D0B-ADAD-088B758C3CAC}" type="datetimeFigureOut">
              <a:rPr lang="nl-NL" smtClean="0"/>
              <a:t>15-2-2016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469F-F74A-455C-A17F-D3D9EE7A6C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C0F7-1209-4D0B-ADAD-088B758C3CAC}" type="datetimeFigureOut">
              <a:rPr lang="nl-NL" smtClean="0"/>
              <a:t>15-2-2016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469F-F74A-455C-A17F-D3D9EE7A6C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C0F7-1209-4D0B-ADAD-088B758C3CAC}" type="datetimeFigureOut">
              <a:rPr lang="nl-NL" smtClean="0"/>
              <a:t>15-2-2016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469F-F74A-455C-A17F-D3D9EE7A6C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C0F7-1209-4D0B-ADAD-088B758C3CAC}" type="datetimeFigureOut">
              <a:rPr lang="nl-NL" smtClean="0"/>
              <a:t>15-2-2016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469F-F74A-455C-A17F-D3D9EE7A6C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C0F7-1209-4D0B-ADAD-088B758C3CAC}" type="datetimeFigureOut">
              <a:rPr lang="nl-NL" smtClean="0"/>
              <a:t>15-2-2016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469F-F74A-455C-A17F-D3D9EE7A6C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7C0F7-1209-4D0B-ADAD-088B758C3CAC}" type="datetimeFigureOut">
              <a:rPr lang="nl-NL" smtClean="0"/>
              <a:t>15-2-2016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2469F-F74A-455C-A17F-D3D9EE7A6CF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  <a:alpha val="5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7C0F7-1209-4D0B-ADAD-088B758C3CAC}" type="datetimeFigureOut">
              <a:rPr lang="nl-NL" smtClean="0"/>
              <a:t>15-2-2016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2469F-F74A-455C-A17F-D3D9EE7A6CF4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1" y="1340768"/>
            <a:ext cx="3816424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nl-NL" dirty="0" smtClean="0">
                <a:solidFill>
                  <a:srgbClr val="C00000"/>
                </a:solidFill>
              </a:rPr>
              <a:t>Basisstof 6:</a:t>
            </a:r>
            <a:br>
              <a:rPr lang="nl-NL" dirty="0" smtClean="0">
                <a:solidFill>
                  <a:srgbClr val="C00000"/>
                </a:solidFill>
              </a:rPr>
            </a:br>
            <a:r>
              <a:rPr lang="nl-NL" b="1" dirty="0" smtClean="0">
                <a:solidFill>
                  <a:srgbClr val="C00000"/>
                </a:solidFill>
              </a:rPr>
              <a:t>de celkern</a:t>
            </a:r>
            <a:endParaRPr lang="nl-NL" b="1" dirty="0">
              <a:solidFill>
                <a:srgbClr val="C0000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372200" y="4797152"/>
            <a:ext cx="2192288" cy="1561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nl-NL" dirty="0" smtClean="0"/>
              <a:t>Thema 3</a:t>
            </a:r>
          </a:p>
          <a:p>
            <a:r>
              <a:rPr lang="nl-NL" dirty="0" smtClean="0"/>
              <a:t>Organen en cellen</a:t>
            </a:r>
            <a:endParaRPr lang="nl-NL" dirty="0"/>
          </a:p>
        </p:txBody>
      </p:sp>
      <p:pic>
        <p:nvPicPr>
          <p:cNvPr id="2050" name="Picture 2" descr="http://www.scientias.nl/wp-content/uploads/2012/08/dn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0" y="4000500"/>
            <a:ext cx="571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www.10voorbiologie.nl/afbfczw/dierlijke_c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303" y="0"/>
            <a:ext cx="3619757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De treden van de ladder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860032" y="1600200"/>
            <a:ext cx="3960440" cy="4525963"/>
          </a:xfrm>
        </p:spPr>
        <p:txBody>
          <a:bodyPr>
            <a:normAutofit/>
          </a:bodyPr>
          <a:lstStyle/>
          <a:p>
            <a:r>
              <a:rPr lang="nl-NL" dirty="0" smtClean="0"/>
              <a:t>De treden zijn opgebouwd uit maar vier verschillende typen basen: A, T, C en G </a:t>
            </a:r>
          </a:p>
          <a:p>
            <a:r>
              <a:rPr lang="nl-NL" dirty="0" smtClean="0"/>
              <a:t>Iedere trede bestaat </a:t>
            </a:r>
            <a:r>
              <a:rPr lang="nl-NL" dirty="0" smtClean="0"/>
              <a:t>	óf </a:t>
            </a:r>
            <a:r>
              <a:rPr lang="nl-NL" dirty="0" smtClean="0"/>
              <a:t>uit A-T </a:t>
            </a:r>
            <a:endParaRPr lang="nl-NL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óf </a:t>
            </a:r>
            <a:r>
              <a:rPr lang="nl-NL" dirty="0" smtClean="0"/>
              <a:t>uit C-G</a:t>
            </a:r>
          </a:p>
        </p:txBody>
      </p:sp>
      <p:pic>
        <p:nvPicPr>
          <p:cNvPr id="18434" name="Picture 2" descr="http://wetenschap.infonu.nl/artikel-foto-upload/natuurverschijnselen/83707-dna-structuur-opbouw-deling-en-verdubbel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1" y="1772812"/>
            <a:ext cx="3672409" cy="446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erfelijkheid.nl/sites/default/files/styles/large/public/erfelijkheidsmateriaal.jpg?itok=ZA9IpVm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5" y="1052736"/>
            <a:ext cx="3635896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5050904" cy="78296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24744"/>
            <a:ext cx="5482952" cy="5733256"/>
          </a:xfrm>
        </p:spPr>
        <p:txBody>
          <a:bodyPr>
            <a:normAutofit fontScale="92500" lnSpcReduction="20000"/>
          </a:bodyPr>
          <a:lstStyle/>
          <a:p>
            <a:r>
              <a:rPr lang="nl-NL" dirty="0" smtClean="0"/>
              <a:t>Een </a:t>
            </a:r>
            <a:r>
              <a:rPr lang="nl-NL" dirty="0" err="1" smtClean="0"/>
              <a:t>DNA-molecuul</a:t>
            </a:r>
            <a:r>
              <a:rPr lang="nl-NL" dirty="0" smtClean="0"/>
              <a:t> bevat informatie over verschillende erfelijke eigenschappen. </a:t>
            </a:r>
          </a:p>
          <a:p>
            <a:r>
              <a:rPr lang="nl-NL" dirty="0" smtClean="0"/>
              <a:t>Een stukje DNA waarin informatie zit over één erfelijke eigenschap, heet een </a:t>
            </a:r>
            <a:r>
              <a:rPr lang="nl-NL" b="1" u="sng" dirty="0" smtClean="0"/>
              <a:t>gen</a:t>
            </a:r>
            <a:r>
              <a:rPr lang="nl-NL" dirty="0" smtClean="0"/>
              <a:t>. </a:t>
            </a:r>
          </a:p>
          <a:p>
            <a:pPr>
              <a:buNone/>
            </a:pPr>
            <a:r>
              <a:rPr lang="nl-NL" dirty="0" smtClean="0"/>
              <a:t>	</a:t>
            </a:r>
            <a:r>
              <a:rPr lang="nl-NL" sz="2600" i="1" dirty="0" smtClean="0"/>
              <a:t>Bv. het gen voor oogkleur, het gen voor de vorm van de oren, het gen voor </a:t>
            </a:r>
            <a:r>
              <a:rPr lang="nl-NL" sz="2600" i="1" dirty="0" smtClean="0"/>
              <a:t>haarkleur)</a:t>
            </a:r>
            <a:endParaRPr lang="nl-NL" sz="2600" i="1" dirty="0" smtClean="0"/>
          </a:p>
          <a:p>
            <a:r>
              <a:rPr lang="nl-NL" dirty="0" smtClean="0"/>
              <a:t>Op één </a:t>
            </a:r>
            <a:r>
              <a:rPr lang="nl-NL" dirty="0" err="1" smtClean="0"/>
              <a:t>DNA-molecuul</a:t>
            </a:r>
            <a:r>
              <a:rPr lang="nl-NL" dirty="0" smtClean="0"/>
              <a:t> zitten veel genen.</a:t>
            </a:r>
          </a:p>
          <a:p>
            <a:r>
              <a:rPr lang="nl-NL" sz="2600" dirty="0" smtClean="0"/>
              <a:t>En in </a:t>
            </a:r>
            <a:r>
              <a:rPr lang="nl-NL" sz="2600" dirty="0" smtClean="0"/>
              <a:t>iedere celkern zitten </a:t>
            </a:r>
            <a:r>
              <a:rPr lang="nl-NL" sz="2600" dirty="0" smtClean="0"/>
              <a:t>46 </a:t>
            </a:r>
            <a:r>
              <a:rPr lang="nl-NL" sz="2600" dirty="0" smtClean="0"/>
              <a:t>DNA </a:t>
            </a:r>
            <a:r>
              <a:rPr lang="nl-NL" sz="2600" dirty="0" smtClean="0"/>
              <a:t>moleculen (bij de mens). Je hebt dus heel veel genen.</a:t>
            </a:r>
            <a:endParaRPr lang="nl-NL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www.museumboerhaave.nl/media/uploads/medialibrary/2011/10/gen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2997" y="1229916"/>
            <a:ext cx="3824107" cy="3212251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5172" y="34999"/>
            <a:ext cx="5842992" cy="945729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Gen aan of uit?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96752"/>
            <a:ext cx="5338936" cy="5400600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In iedere cel zijn alle genen aanwezig, maar niet alle genen worden in elke cel gebruikt.</a:t>
            </a:r>
            <a:endParaRPr lang="nl-NL" dirty="0" smtClean="0"/>
          </a:p>
          <a:p>
            <a:r>
              <a:rPr lang="nl-NL" dirty="0"/>
              <a:t>De </a:t>
            </a:r>
            <a:r>
              <a:rPr lang="nl-NL" dirty="0" smtClean="0"/>
              <a:t>functie die een </a:t>
            </a:r>
            <a:r>
              <a:rPr lang="nl-NL" dirty="0"/>
              <a:t>cel in je lichaam </a:t>
            </a:r>
            <a:r>
              <a:rPr lang="nl-NL" dirty="0" smtClean="0"/>
              <a:t>heeft, bepaalt </a:t>
            </a:r>
            <a:r>
              <a:rPr lang="nl-NL" dirty="0"/>
              <a:t>welke genen in het DNA aan of uit staan.</a:t>
            </a:r>
          </a:p>
          <a:p>
            <a:r>
              <a:rPr lang="nl-NL" dirty="0" smtClean="0"/>
              <a:t>Bv</a:t>
            </a:r>
            <a:r>
              <a:rPr lang="nl-NL" dirty="0" smtClean="0"/>
              <a:t>. Het </a:t>
            </a:r>
            <a:r>
              <a:rPr lang="nl-NL" b="1" dirty="0" smtClean="0"/>
              <a:t>gen voor oogkleur </a:t>
            </a:r>
            <a:r>
              <a:rPr lang="nl-NL" dirty="0" smtClean="0"/>
              <a:t>heeft informatie over welke kleurstof (pigment) in het oog gemaakt wordt. </a:t>
            </a:r>
            <a:endParaRPr lang="nl-NL" dirty="0"/>
          </a:p>
          <a:p>
            <a:r>
              <a:rPr lang="nl-NL" dirty="0" smtClean="0"/>
              <a:t>In de </a:t>
            </a:r>
            <a:r>
              <a:rPr lang="nl-NL" u="sng" dirty="0" smtClean="0"/>
              <a:t>cellen </a:t>
            </a:r>
            <a:r>
              <a:rPr lang="nl-NL" u="sng" dirty="0" smtClean="0"/>
              <a:t>van het </a:t>
            </a:r>
            <a:r>
              <a:rPr lang="nl-NL" u="sng" dirty="0" smtClean="0"/>
              <a:t>oog</a:t>
            </a:r>
            <a:r>
              <a:rPr lang="nl-NL" dirty="0" smtClean="0"/>
              <a:t> zal het gen voor oogkleur </a:t>
            </a:r>
            <a:r>
              <a:rPr lang="nl-NL" b="1" dirty="0" smtClean="0"/>
              <a:t>“aan</a:t>
            </a:r>
            <a:r>
              <a:rPr lang="nl-NL" b="1" dirty="0" smtClean="0"/>
              <a:t>” </a:t>
            </a:r>
            <a:r>
              <a:rPr lang="nl-NL" dirty="0" smtClean="0"/>
              <a:t>staan.</a:t>
            </a:r>
          </a:p>
          <a:p>
            <a:r>
              <a:rPr lang="nl-NL" dirty="0" smtClean="0"/>
              <a:t>In </a:t>
            </a:r>
            <a:r>
              <a:rPr lang="nl-NL" u="sng" dirty="0" smtClean="0"/>
              <a:t>cellen van de lever</a:t>
            </a:r>
            <a:r>
              <a:rPr lang="nl-NL" dirty="0" smtClean="0"/>
              <a:t> is dat gen voor oogkleur niet nodig: </a:t>
            </a:r>
            <a:r>
              <a:rPr lang="nl-NL" dirty="0" smtClean="0"/>
              <a:t>in levercellen staat dat gen </a:t>
            </a:r>
            <a:r>
              <a:rPr lang="nl-NL" b="1" dirty="0" smtClean="0"/>
              <a:t>“uit</a:t>
            </a:r>
            <a:r>
              <a:rPr lang="nl-NL" b="1" dirty="0" smtClean="0"/>
              <a:t>”.</a:t>
            </a:r>
            <a:endParaRPr lang="nl-NL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l="629" t="-4458" r="33262" b="33205"/>
          <a:stretch/>
        </p:blipFill>
        <p:spPr>
          <a:xfrm>
            <a:off x="179512" y="197706"/>
            <a:ext cx="3633019" cy="296804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l="629" t="-4458" r="33262" b="33205"/>
          <a:stretch/>
        </p:blipFill>
        <p:spPr>
          <a:xfrm>
            <a:off x="5418943" y="0"/>
            <a:ext cx="3643054" cy="297624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l="629" t="-4458" r="33262" b="33205"/>
          <a:stretch/>
        </p:blipFill>
        <p:spPr>
          <a:xfrm rot="5400000">
            <a:off x="2813548" y="3766026"/>
            <a:ext cx="3477429" cy="2840931"/>
          </a:xfrm>
          <a:prstGeom prst="rect">
            <a:avLst/>
          </a:prstGeom>
        </p:spPr>
      </p:pic>
      <p:sp>
        <p:nvSpPr>
          <p:cNvPr id="7" name="Tekstvak 6"/>
          <p:cNvSpPr txBox="1"/>
          <p:nvPr/>
        </p:nvSpPr>
        <p:spPr>
          <a:xfrm>
            <a:off x="5972728" y="2861073"/>
            <a:ext cx="348637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u="sng" dirty="0" err="1" smtClean="0"/>
              <a:t>Haarcel</a:t>
            </a:r>
            <a:r>
              <a:rPr lang="nl-NL" sz="2000" dirty="0" smtClean="0"/>
              <a:t>: alle genen zijn aanwezig</a:t>
            </a:r>
          </a:p>
          <a:p>
            <a:r>
              <a:rPr lang="nl-NL" sz="2000" dirty="0" smtClean="0"/>
              <a:t>-oogkleur-gen= </a:t>
            </a:r>
            <a:r>
              <a:rPr lang="nl-NL" sz="2000" dirty="0" smtClean="0">
                <a:solidFill>
                  <a:srgbClr val="FF0000"/>
                </a:solidFill>
              </a:rPr>
              <a:t>uit</a:t>
            </a:r>
          </a:p>
          <a:p>
            <a:r>
              <a:rPr lang="nl-NL" sz="2000" dirty="0" smtClean="0"/>
              <a:t>-melkallergie-gen = </a:t>
            </a:r>
            <a:r>
              <a:rPr lang="nl-NL" sz="2000" dirty="0" smtClean="0">
                <a:solidFill>
                  <a:srgbClr val="FF0000"/>
                </a:solidFill>
              </a:rPr>
              <a:t>uit</a:t>
            </a:r>
          </a:p>
          <a:p>
            <a:r>
              <a:rPr lang="nl-NL" sz="2000" dirty="0" smtClean="0"/>
              <a:t>-wel/geen krulhaar-gen = </a:t>
            </a:r>
            <a:r>
              <a:rPr lang="nl-NL" sz="2000" b="1" dirty="0" smtClean="0">
                <a:solidFill>
                  <a:srgbClr val="00B050"/>
                </a:solidFill>
              </a:rPr>
              <a:t>aan</a:t>
            </a:r>
          </a:p>
          <a:p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5706741" y="5186491"/>
            <a:ext cx="334786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u="sng" dirty="0" smtClean="0"/>
              <a:t>Darmcel</a:t>
            </a:r>
            <a:r>
              <a:rPr lang="nl-NL" sz="2000" dirty="0" smtClean="0"/>
              <a:t>: alle genen zijn aanwezig</a:t>
            </a:r>
          </a:p>
          <a:p>
            <a:r>
              <a:rPr lang="nl-NL" sz="2000" dirty="0" smtClean="0"/>
              <a:t>-oogkleur-gen= </a:t>
            </a:r>
            <a:r>
              <a:rPr lang="nl-NL" sz="2000" dirty="0" smtClean="0">
                <a:solidFill>
                  <a:srgbClr val="FF0000"/>
                </a:solidFill>
              </a:rPr>
              <a:t>uit</a:t>
            </a:r>
          </a:p>
          <a:p>
            <a:r>
              <a:rPr lang="nl-NL" sz="2000" dirty="0" smtClean="0"/>
              <a:t>-melkallergie-gen = </a:t>
            </a:r>
            <a:r>
              <a:rPr lang="nl-NL" sz="2000" b="1" dirty="0" smtClean="0">
                <a:solidFill>
                  <a:srgbClr val="00B050"/>
                </a:solidFill>
              </a:rPr>
              <a:t>aan</a:t>
            </a:r>
          </a:p>
          <a:p>
            <a:r>
              <a:rPr lang="nl-NL" sz="2000" dirty="0" smtClean="0"/>
              <a:t>-wel/geen krulhaar-gen = </a:t>
            </a:r>
            <a:r>
              <a:rPr lang="nl-NL" sz="2000" dirty="0" smtClean="0">
                <a:solidFill>
                  <a:srgbClr val="FF0000"/>
                </a:solidFill>
              </a:rPr>
              <a:t>uit</a:t>
            </a:r>
          </a:p>
          <a:p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0" y="2976240"/>
            <a:ext cx="35638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u="sng" dirty="0" err="1" smtClean="0"/>
              <a:t>Oogcel</a:t>
            </a:r>
            <a:r>
              <a:rPr lang="nl-NL" sz="2000" dirty="0" smtClean="0"/>
              <a:t>: alle genen zijn aanwezig</a:t>
            </a:r>
          </a:p>
          <a:p>
            <a:r>
              <a:rPr lang="nl-NL" sz="2000" dirty="0" smtClean="0"/>
              <a:t>-oogkleur-gen= </a:t>
            </a:r>
            <a:r>
              <a:rPr lang="nl-NL" sz="2000" b="1" dirty="0" smtClean="0">
                <a:solidFill>
                  <a:srgbClr val="00B050"/>
                </a:solidFill>
              </a:rPr>
              <a:t>aan</a:t>
            </a:r>
          </a:p>
          <a:p>
            <a:r>
              <a:rPr lang="nl-NL" sz="2000" dirty="0" smtClean="0"/>
              <a:t>-melkallergie-gen = </a:t>
            </a:r>
            <a:r>
              <a:rPr lang="nl-NL" sz="2000" dirty="0" smtClean="0">
                <a:solidFill>
                  <a:srgbClr val="FF0000"/>
                </a:solidFill>
              </a:rPr>
              <a:t>uit</a:t>
            </a:r>
          </a:p>
          <a:p>
            <a:r>
              <a:rPr lang="nl-NL" sz="2000" dirty="0" smtClean="0"/>
              <a:t>-wel/geen krulhaar-gen = </a:t>
            </a:r>
            <a:r>
              <a:rPr lang="nl-NL" sz="2000" dirty="0" smtClean="0">
                <a:solidFill>
                  <a:srgbClr val="FF0000"/>
                </a:solidFill>
              </a:rPr>
              <a:t>uit</a:t>
            </a:r>
          </a:p>
          <a:p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2876427" y="36716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 err="1" smtClean="0"/>
              <a:t>oogce</a:t>
            </a:r>
            <a:r>
              <a:rPr lang="nl-NL" dirty="0" err="1" smtClean="0"/>
              <a:t>l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8125893" y="18249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 err="1" smtClean="0"/>
              <a:t>haarcel</a:t>
            </a:r>
            <a:endParaRPr lang="nl-NL" i="1" dirty="0"/>
          </a:p>
        </p:txBody>
      </p:sp>
      <p:sp>
        <p:nvSpPr>
          <p:cNvPr id="12" name="Tekstvak 11"/>
          <p:cNvSpPr txBox="1"/>
          <p:nvPr/>
        </p:nvSpPr>
        <p:spPr>
          <a:xfrm>
            <a:off x="3259344" y="6473512"/>
            <a:ext cx="1106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 smtClean="0"/>
              <a:t>darmcel</a:t>
            </a:r>
            <a:endParaRPr lang="nl-NL" i="1" dirty="0"/>
          </a:p>
        </p:txBody>
      </p:sp>
      <p:sp>
        <p:nvSpPr>
          <p:cNvPr id="13" name="Rechthoek 12"/>
          <p:cNvSpPr/>
          <p:nvPr/>
        </p:nvSpPr>
        <p:spPr>
          <a:xfrm>
            <a:off x="827584" y="736496"/>
            <a:ext cx="1885764" cy="5933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B050"/>
              </a:solidFill>
            </a:endParaRPr>
          </a:p>
        </p:txBody>
      </p:sp>
      <p:sp>
        <p:nvSpPr>
          <p:cNvPr id="14" name="Rechthoek 13"/>
          <p:cNvSpPr/>
          <p:nvPr/>
        </p:nvSpPr>
        <p:spPr>
          <a:xfrm>
            <a:off x="6044779" y="1778861"/>
            <a:ext cx="1885764" cy="5933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B050"/>
              </a:solidFill>
            </a:endParaRPr>
          </a:p>
        </p:txBody>
      </p:sp>
      <p:sp>
        <p:nvSpPr>
          <p:cNvPr id="15" name="Rechthoek 14"/>
          <p:cNvSpPr/>
          <p:nvPr/>
        </p:nvSpPr>
        <p:spPr>
          <a:xfrm rot="5400000">
            <a:off x="3599891" y="4473118"/>
            <a:ext cx="1944216" cy="57606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rgbClr val="00B050"/>
              </a:solidFill>
            </a:endParaRPr>
          </a:p>
        </p:txBody>
      </p:sp>
      <p:cxnSp>
        <p:nvCxnSpPr>
          <p:cNvPr id="17" name="Rechte verbindingslijn 16"/>
          <p:cNvCxnSpPr/>
          <p:nvPr/>
        </p:nvCxnSpPr>
        <p:spPr>
          <a:xfrm flipV="1">
            <a:off x="1661344" y="1508577"/>
            <a:ext cx="936104" cy="2220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770466" y="2259388"/>
            <a:ext cx="826982" cy="1128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18"/>
          <p:cNvCxnSpPr/>
          <p:nvPr/>
        </p:nvCxnSpPr>
        <p:spPr>
          <a:xfrm flipV="1">
            <a:off x="6920013" y="1315434"/>
            <a:ext cx="936104" cy="22206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19"/>
          <p:cNvCxnSpPr/>
          <p:nvPr/>
        </p:nvCxnSpPr>
        <p:spPr>
          <a:xfrm>
            <a:off x="6987661" y="705989"/>
            <a:ext cx="826982" cy="30711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 flipV="1">
            <a:off x="3707904" y="5006837"/>
            <a:ext cx="432048" cy="7264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27"/>
          <p:cNvCxnSpPr/>
          <p:nvPr/>
        </p:nvCxnSpPr>
        <p:spPr>
          <a:xfrm flipV="1">
            <a:off x="4868210" y="5006836"/>
            <a:ext cx="432048" cy="72642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34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06588" y="188640"/>
            <a:ext cx="4474840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Celkern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</a:t>
            </a:r>
            <a:r>
              <a:rPr lang="nl-NL" dirty="0" smtClean="0"/>
              <a:t>celkern= </a:t>
            </a:r>
            <a:r>
              <a:rPr lang="nl-NL" dirty="0" smtClean="0"/>
              <a:t>het celorganel </a:t>
            </a:r>
            <a:r>
              <a:rPr lang="nl-NL" dirty="0" smtClean="0"/>
              <a:t>dat </a:t>
            </a:r>
            <a:r>
              <a:rPr lang="nl-NL" dirty="0" smtClean="0"/>
              <a:t>regelt wat er in de cel gebeurt.</a:t>
            </a:r>
          </a:p>
          <a:p>
            <a:r>
              <a:rPr lang="nl-NL" dirty="0" smtClean="0"/>
              <a:t>Celkern is aanwezig </a:t>
            </a:r>
            <a:r>
              <a:rPr lang="nl-NL" dirty="0" smtClean="0"/>
              <a:t>in plantaardige en dierlijke cellen.</a:t>
            </a:r>
            <a:endParaRPr lang="nl-NL" dirty="0"/>
          </a:p>
        </p:txBody>
      </p:sp>
      <p:pic>
        <p:nvPicPr>
          <p:cNvPr id="1026" name="Picture 2" descr="http://www.10voorbiologie.nl/afbfczw/H29%20Cellen%20(Havo)/290102vergelij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720734"/>
            <a:ext cx="7115035" cy="3141706"/>
          </a:xfrm>
          <a:prstGeom prst="rect">
            <a:avLst/>
          </a:prstGeom>
          <a:noFill/>
        </p:spPr>
      </p:pic>
      <p:sp>
        <p:nvSpPr>
          <p:cNvPr id="5" name="Afgeronde rechthoek 4"/>
          <p:cNvSpPr/>
          <p:nvPr/>
        </p:nvSpPr>
        <p:spPr>
          <a:xfrm>
            <a:off x="3779912" y="4653136"/>
            <a:ext cx="864096" cy="432048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63688" y="205172"/>
            <a:ext cx="2962672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DNA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4525963"/>
          </a:xfrm>
        </p:spPr>
        <p:txBody>
          <a:bodyPr/>
          <a:lstStyle/>
          <a:p>
            <a:r>
              <a:rPr lang="nl-NL" dirty="0" smtClean="0"/>
              <a:t>De celkern bestaat uit een kernmembraan, waarin kernplasma zit.</a:t>
            </a:r>
          </a:p>
          <a:p>
            <a:r>
              <a:rPr lang="nl-NL" dirty="0" smtClean="0"/>
              <a:t>In het kernplasma zitten DNA-moleculen.</a:t>
            </a:r>
            <a:endParaRPr lang="nl-NL" dirty="0"/>
          </a:p>
        </p:txBody>
      </p:sp>
      <p:pic>
        <p:nvPicPr>
          <p:cNvPr id="6148" name="Picture 4" descr="https://plus.maths.org/issue55/features/barhu/iStock_cell_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442590" y="2190260"/>
            <a:ext cx="5039119" cy="3628168"/>
          </a:xfrm>
          <a:prstGeom prst="rect">
            <a:avLst/>
          </a:prstGeom>
          <a:noFill/>
        </p:spPr>
      </p:pic>
      <p:sp>
        <p:nvSpPr>
          <p:cNvPr id="6" name="Tekstvak 5"/>
          <p:cNvSpPr txBox="1"/>
          <p:nvPr/>
        </p:nvSpPr>
        <p:spPr>
          <a:xfrm>
            <a:off x="2483768" y="4437112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i="1" dirty="0" smtClean="0">
                <a:solidFill>
                  <a:schemeClr val="tx2">
                    <a:lumMod val="75000"/>
                  </a:schemeClr>
                </a:solidFill>
              </a:rPr>
              <a:t>Kernmembraan</a:t>
            </a:r>
          </a:p>
          <a:p>
            <a:r>
              <a:rPr lang="nl-NL" sz="2400" i="1" dirty="0" smtClean="0">
                <a:solidFill>
                  <a:schemeClr val="tx2">
                    <a:lumMod val="75000"/>
                  </a:schemeClr>
                </a:solidFill>
              </a:rPr>
              <a:t>Kernplasma</a:t>
            </a:r>
          </a:p>
          <a:p>
            <a:r>
              <a:rPr lang="nl-NL" sz="2400" i="1" dirty="0" err="1" smtClean="0">
                <a:solidFill>
                  <a:schemeClr val="tx2">
                    <a:lumMod val="75000"/>
                  </a:schemeClr>
                </a:solidFill>
              </a:rPr>
              <a:t>DNA-molecuul</a:t>
            </a:r>
            <a:endParaRPr lang="nl-NL" sz="2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8" name="Rechte verbindingslijn met pijl 7"/>
          <p:cNvCxnSpPr/>
          <p:nvPr/>
        </p:nvCxnSpPr>
        <p:spPr>
          <a:xfrm>
            <a:off x="4499992" y="4725144"/>
            <a:ext cx="187220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/>
          <p:nvPr/>
        </p:nvCxnSpPr>
        <p:spPr>
          <a:xfrm flipV="1">
            <a:off x="4067944" y="4941168"/>
            <a:ext cx="2448272" cy="14401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/>
          <p:nvPr/>
        </p:nvCxnSpPr>
        <p:spPr>
          <a:xfrm flipV="1">
            <a:off x="4427984" y="5157192"/>
            <a:ext cx="2664296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9672" y="74698"/>
            <a:ext cx="4402832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Chromosoom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35961"/>
            <a:ext cx="6491064" cy="4525963"/>
          </a:xfrm>
        </p:spPr>
        <p:txBody>
          <a:bodyPr/>
          <a:lstStyle/>
          <a:p>
            <a:r>
              <a:rPr lang="nl-NL" dirty="0" smtClean="0"/>
              <a:t>DNA-moleculen liggen niet los in het kernplasma. </a:t>
            </a:r>
          </a:p>
          <a:p>
            <a:r>
              <a:rPr lang="nl-NL" dirty="0" smtClean="0"/>
              <a:t>Ieder DNA-molecuul is ‘verpakt’ in eiwitten.</a:t>
            </a:r>
          </a:p>
          <a:p>
            <a:r>
              <a:rPr lang="nl-NL" b="1" dirty="0" smtClean="0"/>
              <a:t>Een chromosoom</a:t>
            </a:r>
            <a:r>
              <a:rPr lang="nl-NL" dirty="0" smtClean="0"/>
              <a:t>=</a:t>
            </a:r>
            <a:r>
              <a:rPr lang="nl-NL" b="1" dirty="0" smtClean="0"/>
              <a:t> </a:t>
            </a:r>
          </a:p>
          <a:p>
            <a:pPr marL="0" indent="0">
              <a:buNone/>
            </a:pPr>
            <a:r>
              <a:rPr lang="nl-NL" b="1" dirty="0" smtClean="0"/>
              <a:t>DNA-molecuul </a:t>
            </a:r>
            <a:r>
              <a:rPr lang="nl-NL" b="1" dirty="0"/>
              <a:t>+ eiwitverpakking 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1026" name="Picture 2" descr="http://www.natuurinformatie.nl/sites/nnm.dossiers/contents/i005509/fruitvlie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384" y="4653136"/>
            <a:ext cx="2625348" cy="209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3900" y="1378532"/>
            <a:ext cx="2016224" cy="2600234"/>
          </a:xfrm>
          <a:prstGeom prst="rect">
            <a:avLst/>
          </a:prstGeom>
        </p:spPr>
      </p:pic>
      <p:sp>
        <p:nvSpPr>
          <p:cNvPr id="6" name="Tekstvak 5"/>
          <p:cNvSpPr txBox="1"/>
          <p:nvPr/>
        </p:nvSpPr>
        <p:spPr>
          <a:xfrm>
            <a:off x="6824464" y="397876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 chromosoom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0178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Chromosomen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289" y="1628800"/>
            <a:ext cx="5338936" cy="4525963"/>
          </a:xfrm>
        </p:spPr>
        <p:txBody>
          <a:bodyPr/>
          <a:lstStyle/>
          <a:p>
            <a:r>
              <a:rPr lang="nl-NL" b="1" dirty="0" smtClean="0"/>
              <a:t>Normaal</a:t>
            </a:r>
            <a:r>
              <a:rPr lang="nl-NL" dirty="0" smtClean="0"/>
              <a:t> kun je chromosomen </a:t>
            </a:r>
            <a:r>
              <a:rPr lang="nl-NL" b="1" u="sng" dirty="0" smtClean="0"/>
              <a:t>niet</a:t>
            </a:r>
            <a:r>
              <a:rPr lang="nl-NL" dirty="0" smtClean="0"/>
              <a:t> zien met een microscoop. </a:t>
            </a:r>
          </a:p>
          <a:p>
            <a:r>
              <a:rPr lang="nl-NL" b="1" dirty="0" smtClean="0"/>
              <a:t>Als een cel zich gaat </a:t>
            </a:r>
            <a:r>
              <a:rPr lang="nl-NL" b="1" u="sng" dirty="0" smtClean="0"/>
              <a:t>delen</a:t>
            </a:r>
            <a:r>
              <a:rPr lang="nl-NL" dirty="0" smtClean="0"/>
              <a:t>, worden chromosomen even dikker en korter. Dan kun je ze </a:t>
            </a:r>
            <a:r>
              <a:rPr lang="nl-NL" b="1" u="sng" dirty="0" smtClean="0"/>
              <a:t>wel</a:t>
            </a:r>
            <a:r>
              <a:rPr lang="nl-NL" dirty="0" smtClean="0"/>
              <a:t> zien met een microscoop.</a:t>
            </a:r>
            <a:endParaRPr lang="nl-NL" dirty="0"/>
          </a:p>
        </p:txBody>
      </p:sp>
      <p:pic>
        <p:nvPicPr>
          <p:cNvPr id="3074" name="Picture 2" descr="http://cache3.asset-cache.net/gc/139814228-plant-mitosis-metaphase-onion-root-tip-gettyimages.jpg?v=1&amp;c=IWSAsset&amp;k=2&amp;d=1pwGOam1y2AwkfBwSGJ8r0AaK3LXI1D%2BMBGlsvL9at2hByOPH0UEOndTbyzyhzV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66384" y="2595746"/>
            <a:ext cx="4026421" cy="2534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Rechte verbindingslijn met pijl 4"/>
          <p:cNvCxnSpPr>
            <a:stCxn id="29" idx="1"/>
          </p:cNvCxnSpPr>
          <p:nvPr/>
        </p:nvCxnSpPr>
        <p:spPr>
          <a:xfrm flipV="1">
            <a:off x="5741640" y="2312304"/>
            <a:ext cx="1047936" cy="153456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/>
          <p:nvPr/>
        </p:nvCxnSpPr>
        <p:spPr>
          <a:xfrm flipV="1">
            <a:off x="5806225" y="4373509"/>
            <a:ext cx="685838" cy="112393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>
            <a:stCxn id="29" idx="1"/>
          </p:cNvCxnSpPr>
          <p:nvPr/>
        </p:nvCxnSpPr>
        <p:spPr>
          <a:xfrm>
            <a:off x="5741640" y="2465760"/>
            <a:ext cx="2245804" cy="1205609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>
            <a:stCxn id="29" idx="1"/>
          </p:cNvCxnSpPr>
          <p:nvPr/>
        </p:nvCxnSpPr>
        <p:spPr>
          <a:xfrm>
            <a:off x="5741640" y="2465760"/>
            <a:ext cx="2574776" cy="210985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>
            <a:stCxn id="29" idx="1"/>
          </p:cNvCxnSpPr>
          <p:nvPr/>
        </p:nvCxnSpPr>
        <p:spPr>
          <a:xfrm>
            <a:off x="5741640" y="2465760"/>
            <a:ext cx="1647056" cy="30002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 flipV="1">
            <a:off x="5806225" y="3754017"/>
            <a:ext cx="1391854" cy="725599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5806225" y="4479616"/>
            <a:ext cx="1381765" cy="857155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raccolade 20"/>
          <p:cNvSpPr/>
          <p:nvPr/>
        </p:nvSpPr>
        <p:spPr>
          <a:xfrm>
            <a:off x="5508104" y="3335890"/>
            <a:ext cx="288032" cy="2300179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Rechteraccolade 28"/>
          <p:cNvSpPr/>
          <p:nvPr/>
        </p:nvSpPr>
        <p:spPr>
          <a:xfrm>
            <a:off x="5597624" y="1806792"/>
            <a:ext cx="144016" cy="1317936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7200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1160" y="1772816"/>
            <a:ext cx="4772208" cy="361729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 smtClean="0"/>
              <a:t>Hoeveel chromosomen?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600200"/>
            <a:ext cx="4176464" cy="5069160"/>
          </a:xfrm>
        </p:spPr>
        <p:txBody>
          <a:bodyPr>
            <a:normAutofit fontScale="85000" lnSpcReduction="10000"/>
          </a:bodyPr>
          <a:lstStyle/>
          <a:p>
            <a:r>
              <a:rPr lang="nl-NL" u="sng" dirty="0" smtClean="0"/>
              <a:t>In de celkern van </a:t>
            </a:r>
            <a:r>
              <a:rPr lang="nl-NL" u="sng" dirty="0"/>
              <a:t>iedere lichaamscel</a:t>
            </a:r>
            <a:r>
              <a:rPr lang="nl-NL" dirty="0"/>
              <a:t> van een mens </a:t>
            </a:r>
            <a:r>
              <a:rPr lang="nl-NL" dirty="0" smtClean="0"/>
              <a:t>zijn </a:t>
            </a:r>
            <a:r>
              <a:rPr lang="nl-NL" u="sng" dirty="0" smtClean="0"/>
              <a:t>46 </a:t>
            </a:r>
            <a:r>
              <a:rPr lang="nl-NL" u="sng" dirty="0" smtClean="0"/>
              <a:t>chromosomen</a:t>
            </a:r>
            <a:r>
              <a:rPr lang="nl-NL" dirty="0" smtClean="0"/>
              <a:t> aanwezig</a:t>
            </a:r>
            <a:r>
              <a:rPr lang="nl-NL" dirty="0" smtClean="0"/>
              <a:t>. </a:t>
            </a:r>
            <a:endParaRPr lang="nl-NL" dirty="0" smtClean="0"/>
          </a:p>
          <a:p>
            <a:r>
              <a:rPr lang="nl-NL" dirty="0" smtClean="0"/>
              <a:t>(Dus 46 DNA-moleculen in iedere cel)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Lichaamscellen zijn alle cellen </a:t>
            </a:r>
            <a:r>
              <a:rPr lang="nl-NL" dirty="0" smtClean="0"/>
              <a:t>in het lichaam, behalve </a:t>
            </a:r>
            <a:r>
              <a:rPr lang="nl-NL" dirty="0"/>
              <a:t>de eicellen (vrouw) en zaadcellen (man).</a:t>
            </a:r>
          </a:p>
          <a:p>
            <a:endParaRPr lang="nl-NL" dirty="0" smtClean="0"/>
          </a:p>
        </p:txBody>
      </p:sp>
      <p:sp>
        <p:nvSpPr>
          <p:cNvPr id="5" name="Tekstvak 4"/>
          <p:cNvSpPr txBox="1"/>
          <p:nvPr/>
        </p:nvSpPr>
        <p:spPr>
          <a:xfrm>
            <a:off x="5273808" y="5390106"/>
            <a:ext cx="3682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In iedere celkern van een mens zijn dezelfde 46 chromosomen aanwezig.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 smtClean="0"/>
              <a:t>Aantal chromosomen </a:t>
            </a:r>
            <a:r>
              <a:rPr lang="nl-NL" dirty="0" smtClean="0"/>
              <a:t>is verschillend </a:t>
            </a:r>
            <a:r>
              <a:rPr lang="nl-NL" dirty="0" smtClean="0"/>
              <a:t>per soort organisme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525963"/>
          </a:xfrm>
        </p:spPr>
        <p:txBody>
          <a:bodyPr>
            <a:normAutofit lnSpcReduction="10000"/>
          </a:bodyPr>
          <a:lstStyle/>
          <a:p>
            <a:r>
              <a:rPr lang="nl-NL" dirty="0"/>
              <a:t>Een mens heeft altijd 46 </a:t>
            </a:r>
            <a:r>
              <a:rPr lang="nl-NL" dirty="0" smtClean="0"/>
              <a:t>chromosomen (DNA moleculen) </a:t>
            </a:r>
            <a:r>
              <a:rPr lang="nl-NL" dirty="0"/>
              <a:t>per lichaamscel. </a:t>
            </a:r>
            <a:endParaRPr lang="nl-NL" dirty="0" smtClean="0"/>
          </a:p>
          <a:p>
            <a:r>
              <a:rPr lang="nl-NL" dirty="0" smtClean="0"/>
              <a:t>Een </a:t>
            </a:r>
            <a:r>
              <a:rPr lang="nl-NL" dirty="0"/>
              <a:t>ander soort organisme heeft </a:t>
            </a:r>
            <a:r>
              <a:rPr lang="nl-NL" dirty="0" smtClean="0"/>
              <a:t>meestal een </a:t>
            </a:r>
            <a:r>
              <a:rPr lang="nl-NL" dirty="0"/>
              <a:t>ander aantal </a:t>
            </a:r>
            <a:r>
              <a:rPr lang="nl-NL" dirty="0" smtClean="0"/>
              <a:t>chromosomen (DNA- moleculen) per lichaamscel.</a:t>
            </a:r>
            <a:endParaRPr lang="nl-NL" dirty="0"/>
          </a:p>
        </p:txBody>
      </p:sp>
      <p:pic>
        <p:nvPicPr>
          <p:cNvPr id="4098" name="Picture 2" descr="http://www2.malmberg.nl/BIOLOGIEVOORJOU/LEERJAAR2/PROEFTOETSEN/IMAGES_TH6/241535-06-003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844824"/>
            <a:ext cx="3292638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8704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 smtClean="0"/>
              <a:t>DNA krijg je van je ouders,</a:t>
            </a:r>
            <a:br>
              <a:rPr lang="nl-NL" dirty="0" smtClean="0"/>
            </a:br>
            <a:r>
              <a:rPr lang="nl-NL" dirty="0" smtClean="0"/>
              <a:t>Het bevat al je erfelijke informatie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Op de 46 chromosomen in een celkern zit alle erfelijke informatie die je hebt.</a:t>
            </a:r>
          </a:p>
          <a:p>
            <a:r>
              <a:rPr lang="nl-NL" dirty="0" smtClean="0"/>
              <a:t>In iedere celkern van iedere lichaamscel zitten diezelfde 46 chromosomen.</a:t>
            </a:r>
          </a:p>
          <a:p>
            <a:r>
              <a:rPr lang="nl-NL" dirty="0" smtClean="0"/>
              <a:t>Iedere celkern van iedere lichaamscel bevat dus al jouw erfelijke informatie.</a:t>
            </a:r>
          </a:p>
          <a:p>
            <a:r>
              <a:rPr lang="nl-NL" dirty="0" smtClean="0"/>
              <a:t>De functie die een cel heeft, bepaald welk deel van die informatie gebruikt wordt in die cel, en welk deel niet.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5092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nl-NL" dirty="0" smtClean="0"/>
              <a:t>Chromosoom= </a:t>
            </a:r>
            <a:br>
              <a:rPr lang="nl-NL" dirty="0" smtClean="0"/>
            </a:br>
            <a:r>
              <a:rPr lang="nl-NL" dirty="0" smtClean="0"/>
              <a:t>een DNA-molecuul + eiwitverpakking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DNA-moleculen zijn hele lange moleculen die eruit zien als een gedraaide ladder.</a:t>
            </a:r>
            <a:endParaRPr lang="nl-NL" dirty="0"/>
          </a:p>
        </p:txBody>
      </p:sp>
      <p:pic>
        <p:nvPicPr>
          <p:cNvPr id="4" name="Picture 2" descr="http://cancergenome.nih.gov/PublishedContent/Images/newsevents/multimedialibrary/images/Cell_DNA%20300dpi%20RG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852936"/>
            <a:ext cx="4896544" cy="3756928"/>
          </a:xfrm>
          <a:prstGeom prst="rect">
            <a:avLst/>
          </a:prstGeom>
          <a:noFill/>
        </p:spPr>
      </p:pic>
      <p:pic>
        <p:nvPicPr>
          <p:cNvPr id="8194" name="Picture 2" descr="http://wetenschap.infonu.nl/artikel-foto-upload/natuurverschijnselen/83707-dna-structuur-opbouw-deling-en-verdubbel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356992"/>
            <a:ext cx="2304256" cy="22669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503</Words>
  <Application>Microsoft Office PowerPoint</Application>
  <PresentationFormat>Diavoorstelling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Office-thema</vt:lpstr>
      <vt:lpstr>Basisstof 6: de celkern</vt:lpstr>
      <vt:lpstr>Celkern</vt:lpstr>
      <vt:lpstr>DNA</vt:lpstr>
      <vt:lpstr>Chromosoom</vt:lpstr>
      <vt:lpstr>Chromosomen</vt:lpstr>
      <vt:lpstr>Hoeveel chromosomen?</vt:lpstr>
      <vt:lpstr>Aantal chromosomen is verschillend per soort organisme</vt:lpstr>
      <vt:lpstr>DNA krijg je van je ouders, Het bevat al je erfelijke informatie</vt:lpstr>
      <vt:lpstr>Chromosoom=  een DNA-molecuul + eiwitverpakking</vt:lpstr>
      <vt:lpstr>De treden van de ladder</vt:lpstr>
      <vt:lpstr>Gen</vt:lpstr>
      <vt:lpstr>Gen aan of uit?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Basisstof 6: de celkern</dc:title>
  <dc:creator>spellen</dc:creator>
  <cp:lastModifiedBy>Sloot-van Linder, ATM (Sandra)</cp:lastModifiedBy>
  <cp:revision>30</cp:revision>
  <dcterms:created xsi:type="dcterms:W3CDTF">2016-02-14T15:15:25Z</dcterms:created>
  <dcterms:modified xsi:type="dcterms:W3CDTF">2016-02-15T13:43:41Z</dcterms:modified>
</cp:coreProperties>
</file>